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CBF95-2788-444D-B9D3-3528506A9AFF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0612-A453-47A7-8809-7A374729D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3F6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58595C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65A1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58595C"/>
              </a:solidFill>
            </a:endParaRPr>
          </a:p>
        </p:txBody>
      </p:sp>
      <p:pic>
        <p:nvPicPr>
          <p:cNvPr id="6" name="Picture 15" descr="BTG_6-22_CMYK_web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2716213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3F6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58595C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65A1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58595C"/>
              </a:solidFill>
            </a:endParaRPr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65A1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58595C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3F6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58595C"/>
              </a:solidFill>
            </a:endParaRPr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E47C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58595C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65A1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58595C"/>
              </a:solidFill>
            </a:endParaRPr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E47C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58595C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F5DC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58595C"/>
              </a:solidFill>
            </a:endParaRPr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F5DC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58595C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3F6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58595C"/>
              </a:solidFill>
            </a:endParaRPr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rgbClr val="E47C2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rgbClr val="E47C23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rgbClr val="5B4F3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>
                <a:solidFill>
                  <a:srgbClr val="5B4F3E"/>
                </a:solidFill>
              </a:defRPr>
            </a:lvl1pPr>
            <a:lvl2pPr>
              <a:buClr>
                <a:schemeClr val="accent2"/>
              </a:buClr>
              <a:defRPr sz="1800">
                <a:solidFill>
                  <a:srgbClr val="5B4F3E"/>
                </a:solidFill>
              </a:defRPr>
            </a:lvl2pPr>
            <a:lvl3pPr>
              <a:buClr>
                <a:schemeClr val="accent2"/>
              </a:buClr>
              <a:defRPr sz="1600">
                <a:solidFill>
                  <a:srgbClr val="5B4F3E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rgbClr val="5B4F3E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rgbClr val="5B4F3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WJF_Title and Divider.jpg"/>
          <p:cNvPicPr>
            <a:picLocks noChangeAspect="1"/>
          </p:cNvPicPr>
          <p:nvPr userDrawn="1"/>
        </p:nvPicPr>
        <p:blipFill>
          <a:blip r:embed="rId2" cstate="print"/>
          <a:srcRect t="17778"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RWJF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450" y="381000"/>
            <a:ext cx="1763713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06900"/>
            <a:ext cx="7772400" cy="1362075"/>
          </a:xfrm>
        </p:spPr>
        <p:txBody>
          <a:bodyPr anchor="t"/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65532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– Second level</a:t>
            </a:r>
          </a:p>
          <a:p>
            <a:pPr lvl="2"/>
            <a:r>
              <a:rPr lang="en-US" smtClean="0"/>
              <a:t>– Third level</a:t>
            </a:r>
          </a:p>
          <a:p>
            <a:pPr lvl="3"/>
            <a:r>
              <a:rPr lang="en-US" smtClean="0"/>
              <a:t>– Fourth level</a:t>
            </a:r>
          </a:p>
          <a:p>
            <a:pPr lvl="4"/>
            <a:r>
              <a:rPr lang="en-US" smtClean="0"/>
              <a:t>– Fifth level</a:t>
            </a:r>
          </a:p>
        </p:txBody>
      </p:sp>
      <p:grpSp>
        <p:nvGrpSpPr>
          <p:cNvPr id="2" name="Group 26"/>
          <p:cNvGrpSpPr>
            <a:grpSpLocks/>
          </p:cNvGrpSpPr>
          <p:nvPr userDrawn="1"/>
        </p:nvGrpSpPr>
        <p:grpSpPr bwMode="auto">
          <a:xfrm>
            <a:off x="228600" y="6477000"/>
            <a:ext cx="8686800" cy="36513"/>
            <a:chOff x="228600" y="6477000"/>
            <a:chExt cx="8686800" cy="36576"/>
          </a:xfrm>
        </p:grpSpPr>
        <p:sp>
          <p:nvSpPr>
            <p:cNvPr id="22" name="Oval 21"/>
            <p:cNvSpPr/>
            <p:nvPr userDrawn="1"/>
          </p:nvSpPr>
          <p:spPr bwMode="auto">
            <a:xfrm>
              <a:off x="228600" y="6477000"/>
              <a:ext cx="36513" cy="36576"/>
            </a:xfrm>
            <a:prstGeom prst="ellipse">
              <a:avLst/>
            </a:prstGeom>
            <a:noFill/>
            <a:ln w="6350" cap="flat" cmpd="sng" algn="ctr">
              <a:solidFill>
                <a:srgbClr val="5B4F3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58595C"/>
                </a:solidFill>
              </a:endParaRPr>
            </a:p>
          </p:txBody>
        </p:sp>
        <p:cxnSp>
          <p:nvCxnSpPr>
            <p:cNvPr id="1037" name="Straight Connector 22"/>
            <p:cNvCxnSpPr>
              <a:cxnSpLocks noChangeShapeType="1"/>
              <a:stCxn id="22" idx="6"/>
            </p:cNvCxnSpPr>
            <p:nvPr userDrawn="1"/>
          </p:nvCxnSpPr>
          <p:spPr bwMode="auto">
            <a:xfrm flipV="1">
              <a:off x="265174" y="6493529"/>
              <a:ext cx="8611203" cy="1759"/>
            </a:xfrm>
            <a:prstGeom prst="line">
              <a:avLst/>
            </a:prstGeom>
            <a:noFill/>
            <a:ln w="6350">
              <a:solidFill>
                <a:srgbClr val="5B4F3E"/>
              </a:solidFill>
              <a:round/>
              <a:headEnd/>
              <a:tailEnd/>
            </a:ln>
          </p:spPr>
        </p:cxnSp>
        <p:sp>
          <p:nvSpPr>
            <p:cNvPr id="24" name="Oval 23"/>
            <p:cNvSpPr/>
            <p:nvPr userDrawn="1"/>
          </p:nvSpPr>
          <p:spPr bwMode="auto">
            <a:xfrm>
              <a:off x="8878888" y="6477000"/>
              <a:ext cx="36512" cy="36576"/>
            </a:xfrm>
            <a:prstGeom prst="ellipse">
              <a:avLst/>
            </a:prstGeom>
            <a:noFill/>
            <a:ln w="6350" cap="flat" cmpd="sng" algn="ctr">
              <a:solidFill>
                <a:srgbClr val="5B4F3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58595C"/>
                </a:solidFill>
              </a:endParaRPr>
            </a:p>
          </p:txBody>
        </p:sp>
      </p:grpSp>
      <p:pic>
        <p:nvPicPr>
          <p:cNvPr id="1032" name="Picture 13" descr="BTG_CMYK_no_tag_final.eps"/>
          <p:cNvPicPr>
            <a:picLocks noChangeAspect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8600" y="6205537"/>
            <a:ext cx="16764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srgbClr val="58595C"/>
                </a:solidFill>
                <a:latin typeface="Georgia" charset="0"/>
                <a:ea typeface="Georgia" charset="0"/>
                <a:cs typeface="Georgia" charset="0"/>
              </a:rPr>
              <a:t>www.bridgingthegapresearch.org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Georgia" pitchFamily="18" charset="0"/>
          <a:ea typeface="ＭＳ Ｐゴシック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Georgia" pitchFamily="18" charset="0"/>
          <a:ea typeface="ＭＳ Ｐゴシック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Georgia" pitchFamily="18" charset="0"/>
          <a:ea typeface="ＭＳ Ｐゴシック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Georgia" pitchFamily="18" charset="0"/>
          <a:ea typeface="ＭＳ Ｐゴシック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lnSpc>
          <a:spcPts val="2425"/>
        </a:lnSpc>
        <a:spcBef>
          <a:spcPct val="40000"/>
        </a:spcBef>
        <a:spcAft>
          <a:spcPct val="0"/>
        </a:spcAft>
        <a:buClr>
          <a:schemeClr val="tx1"/>
        </a:buClr>
        <a:defRPr sz="1600">
          <a:solidFill>
            <a:srgbClr val="5B4F3E"/>
          </a:solidFill>
          <a:latin typeface="Helvetica Neue"/>
          <a:ea typeface="+mn-ea"/>
          <a:cs typeface="Helvetica Neue"/>
        </a:defRPr>
      </a:lvl1pPr>
      <a:lvl2pPr marL="344488" indent="-173038" algn="l" rtl="0" eaLnBrk="0" fontAlgn="base" hangingPunct="0">
        <a:lnSpc>
          <a:spcPts val="2425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defRPr sz="1600">
          <a:solidFill>
            <a:srgbClr val="5B4F3E"/>
          </a:solidFill>
          <a:latin typeface="Helvetica Neue"/>
          <a:ea typeface="+mn-ea"/>
          <a:cs typeface="Helvetica Neue"/>
        </a:defRPr>
      </a:lvl2pPr>
      <a:lvl3pPr marL="793750" indent="-225425" algn="l" rtl="0" eaLnBrk="0" fontAlgn="base" hangingPunct="0">
        <a:lnSpc>
          <a:spcPts val="2425"/>
        </a:lnSpc>
        <a:spcBef>
          <a:spcPct val="50000"/>
        </a:spcBef>
        <a:spcAft>
          <a:spcPct val="0"/>
        </a:spcAft>
        <a:buClr>
          <a:schemeClr val="tx1"/>
        </a:buClr>
        <a:buFont typeface="Arial" charset="0"/>
        <a:defRPr sz="1600">
          <a:solidFill>
            <a:srgbClr val="5B4F3E"/>
          </a:solidFill>
          <a:latin typeface="Helvetica Neue"/>
          <a:ea typeface="+mn-ea"/>
          <a:cs typeface="Helvetica Neue"/>
        </a:defRPr>
      </a:lvl3pPr>
      <a:lvl4pPr marL="1257300" indent="-173038" algn="l" rtl="0" eaLnBrk="0" fontAlgn="base" hangingPunct="0">
        <a:lnSpc>
          <a:spcPts val="2425"/>
        </a:lnSpc>
        <a:spcBef>
          <a:spcPct val="50000"/>
        </a:spcBef>
        <a:spcAft>
          <a:spcPct val="0"/>
        </a:spcAft>
        <a:buClr>
          <a:schemeClr val="tx1"/>
        </a:buClr>
        <a:buFont typeface="Arial" charset="0"/>
        <a:defRPr sz="1600">
          <a:solidFill>
            <a:srgbClr val="5B4F3E"/>
          </a:solidFill>
          <a:latin typeface="Helvetica Neue"/>
          <a:ea typeface="+mn-ea"/>
          <a:cs typeface="Helvetica Neue"/>
        </a:defRPr>
      </a:lvl4pPr>
      <a:lvl5pPr marL="1773238" indent="-225425" algn="l" rtl="0" eaLnBrk="0" fontAlgn="base" hangingPunct="0">
        <a:lnSpc>
          <a:spcPts val="2425"/>
        </a:lnSpc>
        <a:spcBef>
          <a:spcPct val="50000"/>
        </a:spcBef>
        <a:spcAft>
          <a:spcPct val="0"/>
        </a:spcAft>
        <a:buClr>
          <a:schemeClr val="tx1"/>
        </a:buClr>
        <a:buFont typeface="Arial" charset="0"/>
        <a:defRPr sz="1600">
          <a:solidFill>
            <a:srgbClr val="5B4F3E"/>
          </a:solidFill>
          <a:latin typeface="Helvetica Neue"/>
          <a:ea typeface="+mn-ea"/>
          <a:cs typeface="Helvetica Neue"/>
        </a:defRPr>
      </a:lvl5pPr>
      <a:lvl6pPr marL="22304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6pPr>
      <a:lvl7pPr marL="26876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7pPr>
      <a:lvl8pPr marL="31448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8pPr>
      <a:lvl9pPr marL="36020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atemap_soda_tax_map_jan20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0672" y="457200"/>
            <a:ext cx="7242728" cy="55966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WJF_BTG_TEMPLATE_02">
  <a:themeElements>
    <a:clrScheme name="RWJF Chart and Graph Standards">
      <a:dk1>
        <a:srgbClr val="58595C"/>
      </a:dk1>
      <a:lt1>
        <a:srgbClr val="FFFFFF"/>
      </a:lt1>
      <a:dk2>
        <a:srgbClr val="808082"/>
      </a:dk2>
      <a:lt2>
        <a:srgbClr val="AFAFAF"/>
      </a:lt2>
      <a:accent1>
        <a:srgbClr val="416D19"/>
      </a:accent1>
      <a:accent2>
        <a:srgbClr val="065293"/>
      </a:accent2>
      <a:accent3>
        <a:srgbClr val="4E2A79"/>
      </a:accent3>
      <a:accent4>
        <a:srgbClr val="DE7C24"/>
      </a:accent4>
      <a:accent5>
        <a:srgbClr val="EBBA50"/>
      </a:accent5>
      <a:accent6>
        <a:srgbClr val="153369"/>
      </a:accent6>
      <a:hlink>
        <a:srgbClr val="035745"/>
      </a:hlink>
      <a:folHlink>
        <a:srgbClr val="E1D9D1"/>
      </a:folHlink>
    </a:clrScheme>
    <a:fontScheme name="RWJF CHarts and Graphs">
      <a:majorFont>
        <a:latin typeface="Georgi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RWJF TEMPLATE 04.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3">
        <a:dk1>
          <a:srgbClr val="6EC82D"/>
        </a:dk1>
        <a:lt1>
          <a:srgbClr val="FFFFFF"/>
        </a:lt1>
        <a:dk2>
          <a:srgbClr val="004BB4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5DAA25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RWJF_BTG_TEMPLATE_02</vt:lpstr>
      <vt:lpstr>Slide 1</vt:lpstr>
    </vt:vector>
  </TitlesOfParts>
  <Company>UIC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jchriqui</dc:creator>
  <cp:lastModifiedBy>lin19</cp:lastModifiedBy>
  <cp:revision>2</cp:revision>
  <dcterms:created xsi:type="dcterms:W3CDTF">2011-09-19T15:23:13Z</dcterms:created>
  <dcterms:modified xsi:type="dcterms:W3CDTF">2011-09-19T18:50:52Z</dcterms:modified>
</cp:coreProperties>
</file>